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Roboto Slab"/>
      <p:regular r:id="rId15"/>
      <p:bold r:id="rId16"/>
    </p:embeddedFont>
    <p:embeddedFont>
      <p:font typeface="Roboto"/>
      <p:regular r:id="rId17"/>
      <p:bold r:id="rId18"/>
      <p:italic r:id="rId19"/>
      <p:boldItalic r:id="rId20"/>
    </p:embeddedFont>
    <p:embeddedFont>
      <p:font typeface="Roboto Medium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Helvetica Neue"/>
      <p:regular r:id="rId29"/>
      <p:bold r:id="rId30"/>
      <p:italic r:id="rId31"/>
      <p:boldItalic r:id="rId32"/>
    </p:embeddedFont>
    <p:embeddedFont>
      <p:font typeface="Helvetica Neue Light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7" roundtripDataSignature="AMtx7mjyBplCNfs5zcCfZcxeWWADzkYDW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RobotoMedium-bold.fntdata"/><Relationship Id="rId21" Type="http://schemas.openxmlformats.org/officeDocument/2006/relationships/font" Target="fonts/RobotoMedium-regular.fntdata"/><Relationship Id="rId24" Type="http://schemas.openxmlformats.org/officeDocument/2006/relationships/font" Target="fonts/RobotoMedium-boldItalic.fntdata"/><Relationship Id="rId23" Type="http://schemas.openxmlformats.org/officeDocument/2006/relationships/font" Target="fonts/Roboto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HelveticaNeue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-italic.fntdata"/><Relationship Id="rId30" Type="http://schemas.openxmlformats.org/officeDocument/2006/relationships/font" Target="fonts/HelveticaNeue-bold.fntdata"/><Relationship Id="rId11" Type="http://schemas.openxmlformats.org/officeDocument/2006/relationships/slide" Target="slides/slide5.xml"/><Relationship Id="rId33" Type="http://schemas.openxmlformats.org/officeDocument/2006/relationships/font" Target="fonts/HelveticaNeueLight-regular.fntdata"/><Relationship Id="rId10" Type="http://schemas.openxmlformats.org/officeDocument/2006/relationships/slide" Target="slides/slide4.xml"/><Relationship Id="rId32" Type="http://schemas.openxmlformats.org/officeDocument/2006/relationships/font" Target="fonts/HelveticaNeue-boldItalic.fntdata"/><Relationship Id="rId13" Type="http://schemas.openxmlformats.org/officeDocument/2006/relationships/slide" Target="slides/slide7.xml"/><Relationship Id="rId35" Type="http://schemas.openxmlformats.org/officeDocument/2006/relationships/font" Target="fonts/HelveticaNeueLight-italic.fntdata"/><Relationship Id="rId12" Type="http://schemas.openxmlformats.org/officeDocument/2006/relationships/slide" Target="slides/slide6.xml"/><Relationship Id="rId34" Type="http://schemas.openxmlformats.org/officeDocument/2006/relationships/font" Target="fonts/HelveticaNeueLight-bold.fntdata"/><Relationship Id="rId15" Type="http://schemas.openxmlformats.org/officeDocument/2006/relationships/font" Target="fonts/RobotoSlab-regular.fntdata"/><Relationship Id="rId37" Type="http://customschemas.google.com/relationships/presentationmetadata" Target="metadata"/><Relationship Id="rId14" Type="http://schemas.openxmlformats.org/officeDocument/2006/relationships/slide" Target="slides/slide8.xml"/><Relationship Id="rId36" Type="http://schemas.openxmlformats.org/officeDocument/2006/relationships/font" Target="fonts/HelveticaNeueLight-boldItalic.fntdata"/><Relationship Id="rId17" Type="http://schemas.openxmlformats.org/officeDocument/2006/relationships/font" Target="fonts/Roboto-regular.fntdata"/><Relationship Id="rId16" Type="http://schemas.openxmlformats.org/officeDocument/2006/relationships/font" Target="fonts/RobotoSlab-bold.fntdata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a0aef77d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a0aef77d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a0a6fe28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ga0a6fe28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a0a6fe287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ga0a6fe287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7aea2e98f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Google Shape;245;g7aea2e98f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a2a567f58c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ga2a567f58c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7aea2e98f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g7aea2e98f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Relationship Id="rId4" Type="http://schemas.openxmlformats.org/officeDocument/2006/relationships/image" Target="../media/image6.jpg"/><Relationship Id="rId5" Type="http://schemas.openxmlformats.org/officeDocument/2006/relationships/image" Target="../media/image2.jpg"/><Relationship Id="rId6" Type="http://schemas.openxmlformats.org/officeDocument/2006/relationships/image" Target="../media/image10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Relationship Id="rId3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Relationship Id="rId4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Relationship Id="rId4" Type="http://schemas.openxmlformats.org/officeDocument/2006/relationships/image" Target="../media/image2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Relationship Id="rId4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Frequent problems in ML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a0aef77d17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INSUFFICIENT DATA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" name="Google Shape;226;ga0aef77d17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ga0aef77d17_0_0"/>
          <p:cNvSpPr txBox="1"/>
          <p:nvPr/>
        </p:nvSpPr>
        <p:spPr>
          <a:xfrm>
            <a:off x="707225" y="1369225"/>
            <a:ext cx="43569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How much data is enough? </a:t>
            </a:r>
            <a:endParaRPr b="0" i="0" sz="15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1" i="0" lang="en" sz="15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Learning curves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answer this question. They plot how an error metrics improves with the dataset size. </a:t>
            </a:r>
            <a:endParaRPr b="0" i="0" sz="15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At some point, the performance of the model will stabilize showing that the dataset size is big enough. </a:t>
            </a:r>
            <a:endParaRPr b="0" i="0" sz="15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Even so, you may have error (bias) because of lack of relevant data in your dataset.</a:t>
            </a:r>
            <a:endParaRPr b="0" i="0" sz="15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8" name="Google Shape;228;ga0aef77d17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98700" y="1902924"/>
            <a:ext cx="3539750" cy="2567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a0a6fe2872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HARDWARE LIMITATIONS</a:t>
            </a:r>
            <a:endParaRPr b="1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4" name="Google Shape;234;ga0a6fe2872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ga0a6fe2872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Can your computer train a model with 1,000,000 observations and 25 features? </a:t>
            </a: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Try it! (save everything important first)</a:t>
            </a:r>
            <a:endParaRPr b="1" i="0" sz="1800" u="none" cap="none" strike="noStrike">
              <a:solidFill>
                <a:srgbClr val="FF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Consider cloud computing</a:t>
            </a:r>
            <a:endParaRPr b="0" i="0" sz="180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a0a6fe2872_0_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THE CURSE OF DIMENSIONALITY (I)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1" name="Google Shape;241;ga0a6fe2872_0_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" name="Google Shape;242;ga0a6fe2872_0_6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 want as much information as possible for our algorithms to find patterns, but more attributes mean: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More training time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Difficult interpretation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Possibly worse performance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Problem common in: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Computer vision (each pixel is a data point)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NLP (each word + each pair of words + each triplet of words +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7aea2e98fe_0_1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THE CURSE OF DIMENSIONALITY (II)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g7aea2e98fe_0_1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9" name="Google Shape;249;g7aea2e98fe_0_10"/>
          <p:cNvSpPr txBox="1"/>
          <p:nvPr/>
        </p:nvSpPr>
        <p:spPr>
          <a:xfrm>
            <a:off x="707225" y="10644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Problem common in: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Computer vision (each pixel is a data point)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NLP (each word + each pair of words + each triplet of words + ..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High dimensionality = lower density</a:t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With more “regions” and the same number of observations, we have fewer observations per region </a:t>
            </a:r>
            <a:b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							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				 	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0" name="Google Shape;250;g7aea2e98fe_0_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26875" y="3082225"/>
            <a:ext cx="4336098" cy="166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a2a567f58c_1_5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BIAS VS VARIANCE TRADEOFF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6" name="Google Shape;256;ga2a567f58c_1_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7" name="Google Shape;257;ga2a567f58c_1_5"/>
          <p:cNvSpPr txBox="1"/>
          <p:nvPr/>
        </p:nvSpPr>
        <p:spPr>
          <a:xfrm>
            <a:off x="707225" y="1521625"/>
            <a:ext cx="39993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1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Bias:</a:t>
            </a: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the difference between the average prediction and the real value.</a:t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●"/>
            </a:pPr>
            <a:r>
              <a:rPr b="1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Variance:</a:t>
            </a: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how much variability it has our model predictions.</a:t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●"/>
            </a:pP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Having both small is not possible, we need to find a tradeoff.</a:t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8" name="Google Shape;258;ga2a567f58c_1_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52600" y="1758575"/>
            <a:ext cx="3697324" cy="268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7aea2e98fe_0_1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BIAS VS VARIANCE TRADEOFF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" name="Google Shape;264;g7aea2e98fe_0_1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5" name="Google Shape;265;g7aea2e98fe_0_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29613" y="1384175"/>
            <a:ext cx="4563063" cy="321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